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5" r:id="rId2"/>
    <p:sldId id="266" r:id="rId3"/>
    <p:sldId id="261" r:id="rId4"/>
    <p:sldId id="262" r:id="rId5"/>
    <p:sldId id="259" r:id="rId6"/>
    <p:sldId id="260" r:id="rId7"/>
    <p:sldId id="258" r:id="rId8"/>
    <p:sldId id="263" r:id="rId9"/>
    <p:sldId id="264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&#1078;&#1082;&#1093;-&#1088;&#1103;&#1079;&#1072;&#1085;&#1100;.&#1088;&#1092;/o-kompanii/rukovoditel-centra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nkgkh.ru/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dmrzn.ru/gorodskaya-sreda/upravlenie-energetiki-i-zhkh/zhkh/tarify-na-zhilishno-kommunalnye-uslugi" TargetMode="External"/><Relationship Id="rId2" Type="http://schemas.openxmlformats.org/officeDocument/2006/relationships/hyperlink" Target="http://&#1084;&#1087;&#1082;&#1074;&#1094;.&#1088;&#1092;/tars/tarrzn202001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714356"/>
            <a:ext cx="8229600" cy="3429024"/>
          </a:xfrm>
        </p:spPr>
        <p:txBody>
          <a:bodyPr>
            <a:normAutofit/>
          </a:bodyPr>
          <a:lstStyle/>
          <a:p>
            <a:r>
              <a:rPr lang="ru-RU" dirty="0" smtClean="0"/>
              <a:t>Правовые вопросы </a:t>
            </a:r>
            <a:br>
              <a:rPr lang="ru-RU" dirty="0" smtClean="0"/>
            </a:br>
            <a:r>
              <a:rPr lang="ru-RU" dirty="0" smtClean="0"/>
              <a:t>в сфере ЖКХ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488"/>
            <a:ext cx="8229600" cy="5500726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Суды прекратили личный прием граждан</a:t>
            </a:r>
            <a:r>
              <a:rPr lang="ru-RU" sz="3100" b="0" dirty="0" smtClean="0"/>
              <a:t/>
            </a:r>
            <a:br>
              <a:rPr lang="ru-RU" sz="3100" b="0" dirty="0" smtClean="0"/>
            </a:br>
            <a:r>
              <a:rPr lang="ru-RU" sz="3100" b="0" dirty="0" smtClean="0"/>
              <a:t>До 10 апреля российские суды будут рассматривать только</a:t>
            </a:r>
            <a:br>
              <a:rPr lang="ru-RU" sz="3100" b="0" dirty="0" smtClean="0"/>
            </a:br>
            <a:r>
              <a:rPr lang="ru-RU" sz="3100" b="0" dirty="0" smtClean="0"/>
              <a:t>безотлагательные споры. </a:t>
            </a:r>
            <a:br>
              <a:rPr lang="ru-RU" sz="3100" b="0" dirty="0" smtClean="0"/>
            </a:br>
            <a:r>
              <a:rPr lang="ru-RU" sz="3100" b="0" dirty="0" smtClean="0"/>
              <a:t>Такой режим начал действовать с 19 марта. Отмечается,</a:t>
            </a:r>
            <a:br>
              <a:rPr lang="ru-RU" sz="3100" b="0" dirty="0" smtClean="0"/>
            </a:br>
            <a:r>
              <a:rPr lang="ru-RU" sz="3100" b="0" dirty="0" smtClean="0"/>
              <a:t>что как только закончатся карантинные меры, связанные с пандемией </a:t>
            </a:r>
            <a:r>
              <a:rPr lang="ru-RU" sz="3100" b="0" dirty="0" err="1" smtClean="0"/>
              <a:t>коронавируса</a:t>
            </a:r>
            <a:r>
              <a:rPr lang="ru-RU" sz="3100" b="0" dirty="0" smtClean="0"/>
              <a:t>,</a:t>
            </a:r>
            <a:br>
              <a:rPr lang="ru-RU" sz="3100" b="0" dirty="0" smtClean="0"/>
            </a:br>
            <a:r>
              <a:rPr lang="ru-RU" sz="3100" b="0" dirty="0" smtClean="0"/>
              <a:t>нагрузка на судей резко вырастет, так как им нужно будет рассматривать</a:t>
            </a:r>
            <a:br>
              <a:rPr lang="ru-RU" sz="3100" b="0" dirty="0" smtClean="0"/>
            </a:br>
            <a:r>
              <a:rPr lang="ru-RU" sz="3100" b="0" dirty="0" smtClean="0"/>
              <a:t>поступившие и находящиеся в судебном производстве дела.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Отмена</a:t>
            </a:r>
            <a:r>
              <a:rPr lang="ru-RU" dirty="0" smtClean="0"/>
              <a:t> </a:t>
            </a:r>
            <a:r>
              <a:rPr lang="ru-RU" sz="3100" dirty="0" smtClean="0"/>
              <a:t>комиссии при переводе денег</a:t>
            </a:r>
            <a:br>
              <a:rPr lang="ru-RU" sz="3100" dirty="0" smtClean="0"/>
            </a:br>
            <a:r>
              <a:rPr lang="ru-RU" sz="3100" b="0" dirty="0" smtClean="0"/>
              <a:t/>
            </a:r>
            <a:br>
              <a:rPr lang="ru-RU" sz="3100" b="0" dirty="0" smtClean="0"/>
            </a:br>
            <a:r>
              <a:rPr lang="ru-RU" sz="3100" b="0" dirty="0" smtClean="0"/>
              <a:t>С 1 апреля и до 1 июля Центробанк перестанет взимать комиссию за перевод, если он будет осуществляться через Систему быстрых платежей, например, через телефон. Изменения коснуться клиентов разных банков, которые переводят деньги с карты на карту по номеру телефона. Однако стоит уточнить, что комиссию за перевод не взимает именно Центробанк и именно для других российских банков. А вот сами банки уже могут вводить комиссию за перечисление денег для клиентов.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1175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+mn-lt"/>
              </a:rPr>
              <a:t>Управление энергетики и ЖКХ г. Рязани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Начальник управления</a:t>
            </a:r>
            <a:br>
              <a:rPr lang="ru-RU" sz="2000" dirty="0" smtClean="0">
                <a:latin typeface="+mn-lt"/>
              </a:rPr>
            </a:br>
            <a:r>
              <a:rPr lang="ru-RU" sz="2000" b="0" dirty="0" smtClean="0">
                <a:latin typeface="+mn-lt"/>
              </a:rPr>
              <a:t>Ковалев Игорь Владимирович</a:t>
            </a:r>
            <a:br>
              <a:rPr lang="ru-RU" sz="2000" b="0" dirty="0" smtClean="0">
                <a:latin typeface="+mn-lt"/>
              </a:rPr>
            </a:br>
            <a:r>
              <a:rPr lang="ru-RU" sz="2000" b="0" dirty="0" smtClean="0">
                <a:latin typeface="+mn-lt"/>
              </a:rPr>
              <a:t>Телефон: 27-48-79</a:t>
            </a:r>
            <a:br>
              <a:rPr lang="ru-RU" sz="2000" b="0" dirty="0" smtClean="0">
                <a:latin typeface="+mn-lt"/>
              </a:rPr>
            </a:br>
            <a:r>
              <a:rPr lang="ru-RU" sz="2000" b="0" dirty="0" smtClean="0">
                <a:latin typeface="+mn-lt"/>
              </a:rPr>
              <a:t>Телефон приемной: 27-46-27</a:t>
            </a:r>
            <a:br>
              <a:rPr lang="ru-RU" sz="2000" b="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Заместитель начальника управления</a:t>
            </a:r>
            <a:r>
              <a:rPr lang="ru-RU" sz="2000" b="0" dirty="0" smtClean="0">
                <a:latin typeface="+mn-lt"/>
              </a:rPr>
              <a:t/>
            </a:r>
            <a:br>
              <a:rPr lang="ru-RU" sz="2000" b="0" dirty="0" smtClean="0">
                <a:latin typeface="+mn-lt"/>
              </a:rPr>
            </a:br>
            <a:r>
              <a:rPr lang="ru-RU" sz="2000" b="0" dirty="0" err="1" smtClean="0">
                <a:latin typeface="+mn-lt"/>
              </a:rPr>
              <a:t>Алтунин</a:t>
            </a:r>
            <a:r>
              <a:rPr lang="ru-RU" sz="2000" b="0" dirty="0" smtClean="0">
                <a:latin typeface="+mn-lt"/>
              </a:rPr>
              <a:t> Эдуард Вячеславович</a:t>
            </a:r>
            <a:br>
              <a:rPr lang="ru-RU" sz="2000" b="0" dirty="0" smtClean="0">
                <a:latin typeface="+mn-lt"/>
              </a:rPr>
            </a:br>
            <a:r>
              <a:rPr lang="ru-RU" sz="2000" b="0" dirty="0" smtClean="0">
                <a:latin typeface="+mn-lt"/>
              </a:rPr>
              <a:t>Телефон: 25-40-43</a:t>
            </a:r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000" u="sng" dirty="0" smtClean="0">
                <a:latin typeface="+mn-lt"/>
              </a:rPr>
              <a:t>Отдел по учету и распределению жилья</a:t>
            </a:r>
            <a:r>
              <a:rPr lang="ru-RU" sz="2000" b="0" dirty="0" smtClean="0">
                <a:latin typeface="+mn-lt"/>
              </a:rPr>
              <a:t/>
            </a:r>
            <a:br>
              <a:rPr lang="ru-RU" sz="2000" b="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Начальник отдела</a:t>
            </a:r>
            <a:r>
              <a:rPr lang="ru-RU" sz="2000" b="0" dirty="0" smtClean="0">
                <a:latin typeface="+mn-lt"/>
              </a:rPr>
              <a:t/>
            </a:r>
            <a:br>
              <a:rPr lang="ru-RU" sz="2000" b="0" dirty="0" smtClean="0">
                <a:latin typeface="+mn-lt"/>
              </a:rPr>
            </a:br>
            <a:r>
              <a:rPr lang="ru-RU" sz="2000" b="0" dirty="0" err="1" smtClean="0">
                <a:latin typeface="+mn-lt"/>
              </a:rPr>
              <a:t>Хотянцева</a:t>
            </a:r>
            <a:r>
              <a:rPr lang="ru-RU" sz="2000" b="0" dirty="0" smtClean="0">
                <a:latin typeface="+mn-lt"/>
              </a:rPr>
              <a:t> Татьяна Васильевна</a:t>
            </a:r>
            <a:br>
              <a:rPr lang="ru-RU" sz="2000" b="0" dirty="0" smtClean="0">
                <a:latin typeface="+mn-lt"/>
              </a:rPr>
            </a:br>
            <a:r>
              <a:rPr lang="ru-RU" sz="2000" b="0" dirty="0" smtClean="0">
                <a:latin typeface="+mn-lt"/>
              </a:rPr>
              <a:t>тел. 45-39-98</a:t>
            </a:r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000" dirty="0" smtClean="0">
                <a:latin typeface="+mn-lt"/>
              </a:rPr>
              <a:t>Заместитель начальника отдела</a:t>
            </a:r>
            <a:r>
              <a:rPr lang="ru-RU" sz="2000" b="0" dirty="0" smtClean="0">
                <a:latin typeface="+mn-lt"/>
              </a:rPr>
              <a:t/>
            </a:r>
            <a:br>
              <a:rPr lang="ru-RU" sz="2000" b="0" dirty="0" smtClean="0">
                <a:latin typeface="+mn-lt"/>
              </a:rPr>
            </a:br>
            <a:r>
              <a:rPr lang="ru-RU" sz="2000" b="0" dirty="0" smtClean="0">
                <a:latin typeface="+mn-lt"/>
              </a:rPr>
              <a:t>Иванова Ольга Владимировна</a:t>
            </a:r>
            <a:br>
              <a:rPr lang="ru-RU" sz="2000" b="0" dirty="0" smtClean="0">
                <a:latin typeface="+mn-lt"/>
              </a:rPr>
            </a:br>
            <a:r>
              <a:rPr lang="ru-RU" sz="2000" b="0" dirty="0" smtClean="0">
                <a:latin typeface="+mn-lt"/>
              </a:rPr>
              <a:t>Тел.21-02-70</a:t>
            </a:r>
            <a:br>
              <a:rPr lang="ru-RU" sz="2000" b="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Начальник сектора по вопросам жилищной комиссии</a:t>
            </a:r>
            <a:r>
              <a:rPr lang="ru-RU" sz="2000" b="0" dirty="0" smtClean="0">
                <a:latin typeface="+mn-lt"/>
              </a:rPr>
              <a:t/>
            </a:r>
            <a:br>
              <a:rPr lang="ru-RU" sz="2000" b="0" dirty="0" smtClean="0">
                <a:latin typeface="+mn-lt"/>
              </a:rPr>
            </a:br>
            <a:r>
              <a:rPr lang="ru-RU" sz="2000" b="0" dirty="0" smtClean="0">
                <a:latin typeface="+mn-lt"/>
              </a:rPr>
              <a:t>Якушкина Татьяна Владимировна</a:t>
            </a:r>
            <a:br>
              <a:rPr lang="ru-RU" sz="2000" b="0" dirty="0" smtClean="0">
                <a:latin typeface="+mn-lt"/>
              </a:rPr>
            </a:br>
            <a:r>
              <a:rPr lang="ru-RU" sz="2000" b="0" dirty="0" smtClean="0">
                <a:latin typeface="+mn-lt"/>
              </a:rPr>
              <a:t>Тел. 45-58-27</a:t>
            </a:r>
            <a:br>
              <a:rPr lang="ru-RU" sz="2000" b="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Начальник сектора учета граждан, нуждающихся в жилых помещениях</a:t>
            </a:r>
            <a:r>
              <a:rPr lang="ru-RU" sz="2000" b="0" dirty="0" smtClean="0">
                <a:latin typeface="+mn-lt"/>
              </a:rPr>
              <a:t/>
            </a:r>
            <a:br>
              <a:rPr lang="ru-RU" sz="2000" b="0" dirty="0" smtClean="0">
                <a:latin typeface="+mn-lt"/>
              </a:rPr>
            </a:br>
            <a:r>
              <a:rPr lang="ru-RU" sz="2000" b="0" dirty="0" smtClean="0">
                <a:latin typeface="+mn-lt"/>
              </a:rPr>
              <a:t>Филькина Марина Константиновна</a:t>
            </a:r>
            <a:br>
              <a:rPr lang="ru-RU" sz="2000" b="0" dirty="0" smtClean="0">
                <a:latin typeface="+mn-lt"/>
              </a:rPr>
            </a:br>
            <a:r>
              <a:rPr lang="ru-RU" sz="2000" b="0" dirty="0" smtClean="0">
                <a:latin typeface="+mn-lt"/>
              </a:rPr>
              <a:t>тел. 21-05-62</a:t>
            </a:r>
            <a:r>
              <a:rPr lang="ru-RU" sz="1300" b="0" dirty="0" smtClean="0">
                <a:latin typeface="+mn-lt"/>
              </a:rPr>
              <a:t/>
            </a:r>
            <a:br>
              <a:rPr lang="ru-RU" sz="1300" b="0" dirty="0" smtClean="0">
                <a:latin typeface="+mn-lt"/>
              </a:rPr>
            </a:br>
            <a:endParaRPr lang="ru-RU" sz="13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72518" cy="207170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Сайт Кустового Вычислительного Центра г.Рязани</a:t>
            </a:r>
            <a:br>
              <a:rPr lang="ru-RU" sz="2800" dirty="0" smtClean="0"/>
            </a:br>
            <a:r>
              <a:rPr lang="ru-RU" sz="2800" dirty="0" smtClean="0"/>
              <a:t>сайт: МПКВЦ.РФ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71678"/>
            <a:ext cx="808199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На сайте КВЦ г. Рязани МОЖНО: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1. </a:t>
            </a:r>
            <a:r>
              <a:rPr lang="ru-RU" sz="4000" dirty="0" smtClean="0">
                <a:solidFill>
                  <a:schemeClr val="tx1"/>
                </a:solidFill>
              </a:rPr>
              <a:t>Оплатить</a:t>
            </a:r>
            <a:r>
              <a:rPr lang="ru-RU" sz="4000" dirty="0" smtClean="0"/>
              <a:t> услуги ЖКХ </a:t>
            </a:r>
            <a:r>
              <a:rPr lang="ru-RU" sz="4000" dirty="0" err="1" smtClean="0"/>
              <a:t>онлайн</a:t>
            </a:r>
            <a:r>
              <a:rPr lang="ru-RU" sz="4000" dirty="0" smtClean="0"/>
              <a:t>;</a:t>
            </a:r>
            <a:br>
              <a:rPr lang="ru-RU" sz="4000" dirty="0" smtClean="0"/>
            </a:br>
            <a:r>
              <a:rPr lang="ru-RU" sz="4000" dirty="0" smtClean="0"/>
              <a:t>2. Узнать адреса пунктов приема платежей и мобильных пунктов;</a:t>
            </a:r>
            <a:br>
              <a:rPr lang="ru-RU" sz="4000" dirty="0" smtClean="0"/>
            </a:br>
            <a:r>
              <a:rPr lang="ru-RU" sz="4000" dirty="0" smtClean="0"/>
              <a:t>3. Узнать как принимают граждан специалисты МП КВЦ;</a:t>
            </a:r>
            <a:br>
              <a:rPr lang="ru-RU" sz="4000" dirty="0" smtClean="0"/>
            </a:br>
            <a:r>
              <a:rPr lang="ru-RU" sz="4000" dirty="0" smtClean="0"/>
              <a:t>4. Познакомиться с документами расчета начислений и перерасчета платы за ЖКУ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642918"/>
            <a:ext cx="5715040" cy="5715040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Общественная приемная  Регионального центра общественного контроля в сфере ЖКХ осуществляет прием жителей по всем вопросам по адресу: г. Рязань, ул. Дзержинского, д. 7 (вход со двора второй подъезд) Дни приема: Понедельник- пятница.</a:t>
            </a:r>
            <a:b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Часы приема: с 10 до 16 часов.</a:t>
            </a:r>
            <a:b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РУКОВОДИТЕЛЬ РЕГИОНАЛЬНОГО ЦЕНТРА </a:t>
            </a: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2"/>
              </a:rPr>
              <a:t>КАРКИНА ОЛЬГА АЛЕКСЕЕВНА</a:t>
            </a: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ВЕДЕТ ПРИЕМ КАЖДУЮ СРЕДУ С 14:00час. -17:00 час.</a:t>
            </a:r>
            <a:b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ОБЩЕСТВЕННЫЙ ЖИЛИЩНЫЙ ИНСПЕКТОР, КООРДИНАТОР ШКОЛЫ</a:t>
            </a:r>
            <a:b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ГРАМОТНОГО ПОТРЕБИТЕЛЯ БАРИНОВА ТАТЬЯНА АНАТОЛЬЕВНА КАЖДЫЙ ВТОРНИК С 10:00 час.-13:00 час.</a:t>
            </a:r>
            <a:b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Телефон «горячей линии» по вопросам ЖКХ : 47-56-79</a:t>
            </a:r>
            <a:r>
              <a:rPr lang="ru-RU" sz="1200" b="0" dirty="0" smtClean="0"/>
              <a:t/>
            </a:r>
            <a:br>
              <a:rPr lang="ru-RU" sz="1200" b="0" dirty="0" smtClean="0"/>
            </a:br>
            <a:endParaRPr lang="ru-RU" sz="1400" dirty="0"/>
          </a:p>
        </p:txBody>
      </p:sp>
      <p:pic>
        <p:nvPicPr>
          <p:cNvPr id="3" name="Рисунок 2" descr="2018-09-24-14-46-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571480"/>
            <a:ext cx="3000396" cy="2693540"/>
          </a:xfrm>
          <a:prstGeom prst="rect">
            <a:avLst/>
          </a:prstGeom>
        </p:spPr>
      </p:pic>
      <p:pic>
        <p:nvPicPr>
          <p:cNvPr id="4" name="Рисунок 3" descr="2018-09-24-14-46-39-300x2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643314"/>
            <a:ext cx="3000396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Задать интересующий вопрос в сфере ЖКХ можно на сайте Народный </a:t>
            </a:r>
            <a:r>
              <a:rPr lang="ru-RU" dirty="0" err="1" smtClean="0"/>
              <a:t>контоль</a:t>
            </a:r>
            <a:r>
              <a:rPr lang="ru-RU" dirty="0" smtClean="0"/>
              <a:t>  в сфере ЖКХ </a:t>
            </a:r>
            <a:r>
              <a:rPr lang="en-US" dirty="0" smtClean="0">
                <a:hlinkClick r:id="rId2"/>
              </a:rPr>
              <a:t>https://nkgkh.ru/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714620"/>
            <a:ext cx="6796076" cy="382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3707"/>
            <a:ext cx="8964488" cy="1428760"/>
          </a:xfrm>
        </p:spPr>
        <p:txBody>
          <a:bodyPr>
            <a:noAutofit/>
          </a:bodyPr>
          <a:lstStyle/>
          <a:p>
            <a:r>
              <a:rPr lang="ru-RU" sz="2400" dirty="0" smtClean="0"/>
              <a:t>С тарифами ЖКХ можно познакомить на сайте МП КВЦ </a:t>
            </a:r>
            <a:r>
              <a:rPr lang="en-US" sz="2400" dirty="0" smtClean="0">
                <a:hlinkClick r:id="rId2"/>
              </a:rPr>
              <a:t>http://xn--b1apfm1b.xn--p1ai/tars/tarrzn202001</a:t>
            </a:r>
            <a:r>
              <a:rPr lang="ru-RU" sz="2400" dirty="0" smtClean="0"/>
              <a:t>  и</a:t>
            </a:r>
            <a:br>
              <a:rPr lang="ru-RU" sz="2400" dirty="0" smtClean="0"/>
            </a:br>
            <a:r>
              <a:rPr lang="ru-RU" sz="2400" dirty="0" smtClean="0"/>
              <a:t> Официальном сайте Администрации г. Рязани </a:t>
            </a:r>
            <a:r>
              <a:rPr lang="en-US" sz="2400" dirty="0" smtClean="0">
                <a:hlinkClick r:id="rId3"/>
              </a:rPr>
              <a:t>https://admrzn.ru/gorodskaya-sreda/upravlenie-energetiki-i-zhkh/zhkh/tarify-na-zhilishno-kommunalnye-uslugi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964" y="2276872"/>
            <a:ext cx="4286280" cy="240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4071942"/>
            <a:ext cx="4365314" cy="2454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857916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700" dirty="0" smtClean="0"/>
              <a:t>С 1 апреля 2020 года произошло ряд изменений</a:t>
            </a:r>
            <a:r>
              <a:rPr lang="ru-RU" sz="2200" dirty="0" smtClean="0"/>
              <a:t>: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1. «Идентификатор должника»: </a:t>
            </a:r>
            <a:r>
              <a:rPr lang="ru-RU" sz="2200" b="0" dirty="0" smtClean="0"/>
              <a:t>Депутаты Государственной Думы одобрили закон о, так называемом, идентификаторе</a:t>
            </a:r>
            <a:br>
              <a:rPr lang="ru-RU" sz="2200" b="0" dirty="0" smtClean="0"/>
            </a:br>
            <a:r>
              <a:rPr lang="ru-RU" sz="2200" b="0" dirty="0" smtClean="0"/>
              <a:t>должника. Инициатива была связана с тем, что в сфере ЖКУ накопились миллиардные</a:t>
            </a:r>
            <a:br>
              <a:rPr lang="ru-RU" sz="2200" b="0" dirty="0" smtClean="0"/>
            </a:br>
            <a:r>
              <a:rPr lang="ru-RU" sz="2200" b="0" dirty="0" smtClean="0"/>
              <a:t>долги за коммунальные услуги. Парламентариям нужно было принимать меры, и они</a:t>
            </a:r>
            <a:br>
              <a:rPr lang="ru-RU" sz="2200" b="0" dirty="0" smtClean="0"/>
            </a:br>
            <a:r>
              <a:rPr lang="ru-RU" sz="2200" b="0" dirty="0" smtClean="0"/>
              <a:t>решили, что в апреле 2020 года в России должен начать действовать закон, в котором сказано, что для подачи</a:t>
            </a:r>
            <a:br>
              <a:rPr lang="ru-RU" sz="2200" b="0" dirty="0" smtClean="0"/>
            </a:br>
            <a:r>
              <a:rPr lang="ru-RU" sz="2200" b="0" dirty="0" smtClean="0"/>
              <a:t>заявления в суд о взыскании долгов нужно указывать идентификатор должника.</a:t>
            </a:r>
            <a:br>
              <a:rPr lang="ru-RU" sz="2200" b="0" dirty="0" smtClean="0"/>
            </a:br>
            <a:r>
              <a:rPr lang="ru-RU" sz="2200" b="0" dirty="0" smtClean="0"/>
              <a:t>Однако управляющие компании заявили, что у них таких данных  нет, а значит и долги они взимать не смогут.</a:t>
            </a:r>
            <a:br>
              <a:rPr lang="ru-RU" sz="2200" b="0" dirty="0" smtClean="0"/>
            </a:br>
            <a:r>
              <a:rPr lang="ru-RU" sz="2200" b="0" dirty="0" smtClean="0"/>
              <a:t>Изменения должны вступить в силу с 1 апреля 2020 года в Федеральный закон от 28.11.2018 № 451-ФЗ.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2. Суды прекратили личный прием граждан</a:t>
            </a:r>
            <a:r>
              <a:rPr lang="ru-RU" sz="2700" b="0" dirty="0" smtClean="0"/>
              <a:t/>
            </a:r>
            <a:br>
              <a:rPr lang="ru-RU" sz="2700" b="0" dirty="0" smtClean="0"/>
            </a:br>
            <a:r>
              <a:rPr lang="ru-RU" sz="2700" b="0" dirty="0" smtClean="0"/>
              <a:t>До 10 апреля российские суды будут рассматривать только</a:t>
            </a:r>
            <a:br>
              <a:rPr lang="ru-RU" sz="2700" b="0" dirty="0" smtClean="0"/>
            </a:br>
            <a:r>
              <a:rPr lang="ru-RU" sz="2700" b="0" dirty="0" smtClean="0"/>
              <a:t>безотлагательные споры. Такой режим начал действовать с 19 марта. Отмечается,</a:t>
            </a:r>
            <a:br>
              <a:rPr lang="ru-RU" sz="2700" b="0" dirty="0" smtClean="0"/>
            </a:br>
            <a:r>
              <a:rPr lang="ru-RU" sz="2700" b="0" dirty="0" smtClean="0"/>
              <a:t>что как только закончатся карантинные меры, связанные с пандемией </a:t>
            </a:r>
            <a:r>
              <a:rPr lang="ru-RU" sz="2700" b="0" dirty="0" err="1" smtClean="0"/>
              <a:t>коронавируса</a:t>
            </a:r>
            <a:r>
              <a:rPr lang="ru-RU" sz="2700" b="0" dirty="0" smtClean="0"/>
              <a:t>,</a:t>
            </a:r>
            <a:br>
              <a:rPr lang="ru-RU" sz="2700" b="0" dirty="0" smtClean="0"/>
            </a:br>
            <a:r>
              <a:rPr lang="ru-RU" sz="2700" b="0" dirty="0" smtClean="0"/>
              <a:t>нагрузка на судей резко вырастет, так как им нужно будет рассматривать</a:t>
            </a:r>
            <a:br>
              <a:rPr lang="ru-RU" sz="2700" b="0" dirty="0" smtClean="0"/>
            </a:br>
            <a:r>
              <a:rPr lang="ru-RU" sz="2700" b="0" dirty="0" smtClean="0"/>
              <a:t>поступившие и находящиеся в судебном производстве дела</a:t>
            </a:r>
            <a:r>
              <a:rPr lang="ru-RU" sz="2200" b="0" dirty="0" smtClean="0"/>
              <a:t>.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295</TotalTime>
  <Words>105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Cambria</vt:lpstr>
      <vt:lpstr>Rockwell</vt:lpstr>
      <vt:lpstr>Wingdings 2</vt:lpstr>
      <vt:lpstr>Литейная</vt:lpstr>
      <vt:lpstr>Правовые вопросы  в сфере ЖКХ </vt:lpstr>
      <vt:lpstr>Управление энергетики и ЖКХ г. Рязани  Начальник управления Ковалев Игорь Владимирович Телефон: 27-48-79 Телефон приемной: 27-46-27 Заместитель начальника управления Алтунин Эдуард Вячеславович Телефон: 25-40-43 Отдел по учету и распределению жилья Начальник отдела Хотянцева Татьяна Васильевна тел. 45-39-98 Заместитель начальника отдела Иванова Ольга Владимировна Тел.21-02-70 Начальник сектора по вопросам жилищной комиссии Якушкина Татьяна Владимировна Тел. 45-58-27 Начальник сектора учета граждан, нуждающихся в жилых помещениях Филькина Марина Константиновна тел. 21-05-62 </vt:lpstr>
      <vt:lpstr>Сайт Кустового Вычислительного Центра г.Рязани сайт: МПКВЦ.РФ  </vt:lpstr>
      <vt:lpstr>На сайте КВЦ г. Рязани МОЖНО:  1. Оплатить услуги ЖКХ онлайн; 2. Узнать адреса пунктов приема платежей и мобильных пунктов; 3. Узнать как принимают граждан специалисты МП КВЦ; 4. Познакомиться с документами расчета начислений и перерасчета платы за ЖКУ.</vt:lpstr>
      <vt:lpstr>Общественная приемная  Регионального центра общественного контроля в сфере ЖКХ осуществляет прием жителей по всем вопросам по адресу: г. Рязань, ул. Дзержинского, д. 7 (вход со двора второй подъезд) Дни приема: Понедельник- пятница. Часы приема: с 10 до 16 часов. РУКОВОДИТЕЛЬ РЕГИОНАЛЬНОГО ЦЕНТРА КАРКИНА ОЛЬГА АЛЕКСЕЕВНА ВЕДЕТ ПРИЕМ КАЖДУЮ СРЕДУ С 14:00час. -17:00 час. ОБЩЕСТВЕННЫЙ ЖИЛИЩНЫЙ ИНСПЕКТОР, КООРДИНАТОР ШКОЛЫ ГРАМОТНОГО ПОТРЕБИТЕЛЯ БАРИНОВА ТАТЬЯНА АНАТОЛЬЕВНА КАЖДЫЙ ВТОРНИК С 10:00 час.-13:00 час. Телефон «горячей линии» по вопросам ЖКХ : 47-56-79 </vt:lpstr>
      <vt:lpstr>Задать интересующий вопрос в сфере ЖКХ можно на сайте Народный контоль  в сфере ЖКХ https://nkgkh.ru/</vt:lpstr>
      <vt:lpstr>С тарифами ЖКХ можно познакомить на сайте МП КВЦ http://xn--b1apfm1b.xn--p1ai/tars/tarrzn202001  и  Официальном сайте Администрации г. Рязани https://admrzn.ru/gorodskaya-sreda/upravlenie-energetiki-i-zhkh/zhkh/tarify-na-zhilishno-kommunalnye-uslugi</vt:lpstr>
      <vt:lpstr>               С 1 апреля 2020 года произошло ряд изменений:  1. «Идентификатор должника»: Депутаты Государственной Думы одобрили закон о, так называемом, идентификаторе должника. Инициатива была связана с тем, что в сфере ЖКУ накопились миллиардные долги за коммунальные услуги. Парламентариям нужно было принимать меры, и они решили, что в апреле 2020 года в России должен начать действовать закон, в котором сказано, что для подачи заявления в суд о взыскании долгов нужно указывать идентификатор должника. Однако управляющие компании заявили, что у них таких данных  нет, а значит и долги они взимать не смогут. Изменения должны вступить в силу с 1 апреля 2020 года в Федеральный закон от 28.11.2018 № 451-ФЗ. </vt:lpstr>
      <vt:lpstr>    2. Суды прекратили личный прием граждан До 10 апреля российские суды будут рассматривать только безотлагательные споры. Такой режим начал действовать с 19 марта. Отмечается, что как только закончатся карантинные меры, связанные с пандемией коронавируса, нагрузка на судей резко вырастет, так как им нужно будет рассматривать поступившие и находящиеся в судебном производстве дела. </vt:lpstr>
      <vt:lpstr> Суды прекратили личный прием граждан До 10 апреля российские суды будут рассматривать только безотлагательные споры.  Такой режим начал действовать с 19 марта. Отмечается, что как только закончатся карантинные меры, связанные с пандемией коронавируса, нагрузка на судей резко вырастет, так как им нужно будет рассматривать поступившие и находящиеся в судебном производстве дела. </vt:lpstr>
      <vt:lpstr>Отмена комиссии при переводе денег  С 1 апреля и до 1 июля Центробанк перестанет взимать комиссию за перевод, если он будет осуществляться через Систему быстрых платежей, например, через телефон. Изменения коснуться клиентов разных банков, которые переводят деньги с карты на карту по номеру телефона. Однако стоит уточнить, что комиссию за перевод не взимает именно Центробанк и именно для других российских банков. А вот сами банки уже могут вводить комиссию за перечисление денег для клиентов. 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Правовые вопросы  в сфере ЖКХ</dc:title>
  <dc:creator>Наталья</dc:creator>
  <cp:lastModifiedBy>User</cp:lastModifiedBy>
  <cp:revision>18</cp:revision>
  <dcterms:created xsi:type="dcterms:W3CDTF">2020-04-06T14:52:50Z</dcterms:created>
  <dcterms:modified xsi:type="dcterms:W3CDTF">2020-04-06T20:52:01Z</dcterms:modified>
</cp:coreProperties>
</file>